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57" r:id="rId4"/>
    <p:sldId id="263" r:id="rId5"/>
    <p:sldId id="258" r:id="rId6"/>
    <p:sldId id="260" r:id="rId7"/>
    <p:sldId id="261" r:id="rId8"/>
    <p:sldId id="262" r:id="rId9"/>
    <p:sldId id="264" r:id="rId10"/>
    <p:sldId id="268" r:id="rId11"/>
    <p:sldId id="269" r:id="rId12"/>
    <p:sldId id="270" r:id="rId13"/>
    <p:sldId id="266" r:id="rId14"/>
    <p:sldId id="267" r:id="rId1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Михаил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6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Полилиния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6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C1B08-3978-430E-9414-0FE4F17E0DA5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7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073E7-8D22-4CC1-B6FF-D6E00C4B10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C63FD-8EBD-4F97-BF75-A4FC4478BC05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15EB1-3D06-4701-8B98-F034F246A4F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39FD1-94E2-4753-A104-DEFC73C62239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8BCED-76F1-46FE-9850-61391ED4A1A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E64D2-492F-4567-BFB8-6189A2C2427D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C3B7C-5C1D-4BF7-943A-47BBA67AD61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6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Полилиния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33E78-AFDF-4406-BA2A-44EC905D7AF5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8632B6-A551-44E3-AC45-5475951B1B5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A0B28-5796-4987-8150-B9A5A599D063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0C957-0345-4CE0-B15E-0A37954DFA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DF37A-81BF-4DCA-AADA-CEC8159EFCC9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02336-2A6F-48D9-AA91-395C328BEC7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13571-CA3A-44F1-939C-5EFBCB7C428B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BB81F-4CA8-4348-8F8D-1FD8DB21DB4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330FD-29A3-4DE8-83DF-22EB3F4BE94F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13129-C005-4CAD-94B4-5E4E8745270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A2A32-06BB-4F2A-A745-859219F25BC5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B757C-5E7C-4615-A8DF-A117484E51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D01D0-6FB7-4792-95E4-EBBC6DAA88BA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425BA-806C-45D8-A00C-CD2EB857DE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8C11E9B-C282-42AE-B15A-850897511CB2}" type="datetimeFigureOut">
              <a:rPr lang="ru-RU"/>
              <a:pPr>
                <a:defRPr/>
              </a:pPr>
              <a:t>24.04.2014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A3F3010-DDD0-4BB0-BEE2-77CB1A378A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2" r:id="rId2"/>
    <p:sldLayoutId id="2147483709" r:id="rId3"/>
    <p:sldLayoutId id="2147483703" r:id="rId4"/>
    <p:sldLayoutId id="2147483710" r:id="rId5"/>
    <p:sldLayoutId id="2147483704" r:id="rId6"/>
    <p:sldLayoutId id="2147483705" r:id="rId7"/>
    <p:sldLayoutId id="2147483711" r:id="rId8"/>
    <p:sldLayoutId id="2147483712" r:id="rId9"/>
    <p:sldLayoutId id="2147483706" r:id="rId10"/>
    <p:sldLayoutId id="21474837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9pPr>
    </p:titleStyle>
    <p:bodyStyle>
      <a:lvl1pPr marL="419100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55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538" algn="l" rtl="0" eaLnBrk="0" fontAlgn="base" hangingPunct="0">
        <a:spcBef>
          <a:spcPct val="20000"/>
        </a:spcBef>
        <a:spcAft>
          <a:spcPct val="0"/>
        </a:spcAft>
        <a:buClr>
          <a:srgbClr val="8D89A4"/>
        </a:buClr>
        <a:buSzPct val="9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563" algn="l" rtl="0" eaLnBrk="0" fontAlgn="base" hangingPunct="0">
        <a:spcBef>
          <a:spcPct val="20000"/>
        </a:spcBef>
        <a:spcAft>
          <a:spcPct val="0"/>
        </a:spcAft>
        <a:buClr>
          <a:srgbClr val="748560"/>
        </a:buClr>
        <a:buSzPct val="100000"/>
        <a:buFont typeface="Arial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19672" y="2060848"/>
            <a:ext cx="6480048" cy="230124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err="1" smtClean="0"/>
              <a:t>ИнтерактивнЫЙ</a:t>
            </a:r>
            <a:r>
              <a:rPr lang="ru-RU" smtClean="0"/>
              <a:t> </a:t>
            </a:r>
            <a:r>
              <a:rPr lang="ru-RU" err="1" smtClean="0"/>
              <a:t>историческИЙ</a:t>
            </a:r>
            <a:r>
              <a:rPr lang="ru-RU" smtClean="0"/>
              <a:t/>
            </a:r>
            <a:br>
              <a:rPr lang="ru-RU" smtClean="0"/>
            </a:br>
            <a:r>
              <a:rPr lang="ru-RU" smtClean="0"/>
              <a:t>симулятор оперативного искусства</a:t>
            </a:r>
            <a:endParaRPr lang="ru-RU"/>
          </a:p>
        </p:txBody>
      </p:sp>
      <p:sp>
        <p:nvSpPr>
          <p:cNvPr id="1331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92275" y="333375"/>
            <a:ext cx="6480175" cy="1752600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Заголовок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7467600" cy="1143000"/>
          </a:xfrm>
        </p:spPr>
        <p:txBody>
          <a:bodyPr/>
          <a:lstStyle/>
          <a:p>
            <a:pPr algn="ctr" eaLnBrk="1" hangingPunct="1"/>
            <a:r>
              <a:rPr lang="ru-RU" smtClean="0"/>
              <a:t>Реальность</a:t>
            </a:r>
          </a:p>
        </p:txBody>
      </p:sp>
      <p:pic>
        <p:nvPicPr>
          <p:cNvPr id="22530" name="Picture 4" descr="штат дял презентации"/>
          <p:cNvPicPr>
            <a:picLocks noChangeAspect="1" noChangeArrowheads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39750" y="1557338"/>
            <a:ext cx="2568575" cy="4525962"/>
          </a:xfrm>
        </p:spPr>
      </p:pic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3851275" y="1557338"/>
            <a:ext cx="3529013" cy="25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Штатное расписание — это нормативный документ предприятия, оформляющий структуру, штатный состав и численность боевого подразделения. </a:t>
            </a:r>
          </a:p>
          <a:p>
            <a:r>
              <a:rPr lang="ru-RU"/>
              <a:t>Так же указывается оснащенность различного рода техникой.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smtClean="0"/>
              <a:t>Модель</a:t>
            </a:r>
          </a:p>
        </p:txBody>
      </p:sp>
      <p:sp>
        <p:nvSpPr>
          <p:cNvPr id="23554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7920037" cy="4525963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ru-RU" smtClean="0"/>
              <a:t>Отряд:</a:t>
            </a:r>
          </a:p>
          <a:p>
            <a:r>
              <a:rPr lang="ru-RU" smtClean="0"/>
              <a:t>Название</a:t>
            </a:r>
          </a:p>
          <a:p>
            <a:r>
              <a:rPr lang="ru-RU" smtClean="0"/>
              <a:t>Список групп </a:t>
            </a:r>
          </a:p>
          <a:p>
            <a:r>
              <a:rPr lang="ru-RU" smtClean="0"/>
              <a:t>Список вещей</a:t>
            </a:r>
          </a:p>
          <a:p>
            <a:pPr>
              <a:buFont typeface="Wingdings 2" pitchFamily="18" charset="2"/>
              <a:buNone/>
            </a:pPr>
            <a:endParaRPr lang="ru-RU" smtClean="0"/>
          </a:p>
          <a:p>
            <a:pPr>
              <a:buFont typeface="Wingdings 2" pitchFamily="18" charset="2"/>
              <a:buNone/>
            </a:pPr>
            <a:r>
              <a:rPr lang="ru-RU" smtClean="0"/>
              <a:t>Группа – это определенное количество людей</a:t>
            </a:r>
          </a:p>
          <a:p>
            <a:pPr>
              <a:buFont typeface="Wingdings 2" pitchFamily="18" charset="2"/>
              <a:buNone/>
            </a:pPr>
            <a:r>
              <a:rPr lang="ru-RU" smtClean="0"/>
              <a:t>одной специализации, объединенные по</a:t>
            </a:r>
          </a:p>
          <a:p>
            <a:pPr>
              <a:buFont typeface="Wingdings 2" pitchFamily="18" charset="2"/>
              <a:buNone/>
            </a:pPr>
            <a:r>
              <a:rPr lang="ru-RU" smtClean="0"/>
              <a:t>совокупности признаков.</a:t>
            </a:r>
          </a:p>
          <a:p>
            <a:pPr>
              <a:buFont typeface="Wingdings 2" pitchFamily="18" charset="2"/>
              <a:buNone/>
            </a:pPr>
            <a:endParaRPr lang="ru-RU" smtClean="0"/>
          </a:p>
          <a:p>
            <a:pPr>
              <a:buFont typeface="Wingdings 2" pitchFamily="18" charset="2"/>
              <a:buNone/>
            </a:pP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975" cy="1143000"/>
          </a:xfrm>
        </p:spPr>
        <p:txBody>
          <a:bodyPr/>
          <a:lstStyle/>
          <a:p>
            <a:pPr algn="ctr" eaLnBrk="1" hangingPunct="1"/>
            <a:r>
              <a:rPr lang="ru-RU" smtClean="0"/>
              <a:t>Расширение модели</a:t>
            </a:r>
          </a:p>
        </p:txBody>
      </p:sp>
      <p:pic>
        <p:nvPicPr>
          <p:cNvPr id="24582" name="Picture 6" descr="рисунок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484313"/>
            <a:ext cx="5616575" cy="4983162"/>
          </a:xfrm>
          <a:prstGeom prst="rect">
            <a:avLst/>
          </a:prstGeom>
          <a:noFill/>
        </p:spPr>
      </p:pic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6084888" y="1628775"/>
            <a:ext cx="2613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ru-RU"/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6227763" y="1773238"/>
            <a:ext cx="273685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ru-RU"/>
              <a:t> Ландшафт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ru-RU"/>
              <a:t> АКТЗ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ru-RU"/>
              <a:t> Требования для начала сражения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Итог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Построена концепция игровой модели. 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Реализована логика игры, пользовательский интерфейс к нему. 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Налажены взаимодействие графического интерфейса с игровой моделью, промежуточная система пересылки данных из модели в интерфейс, взаимодействие окон друг между другом. 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Написана модель игрового поля, ведения на нем боевых действий. 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Боевые единицы наделены возможностью перемещаться, атаковать в зависимости от свойств, меняющихся в ходе боевых действий. 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Написана модель карты с ландшафтами, влияющими на перемещение боевых единиц, модель игрового времени, в течение которого выполняются приказы, отданные боевым единицам.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Заголовок 1"/>
          <p:cNvSpPr>
            <a:spLocks noGrp="1"/>
          </p:cNvSpPr>
          <p:nvPr>
            <p:ph type="title"/>
          </p:nvPr>
        </p:nvSpPr>
        <p:spPr>
          <a:xfrm>
            <a:off x="971550" y="2852738"/>
            <a:ext cx="7470775" cy="1143000"/>
          </a:xfrm>
        </p:spPr>
        <p:txBody>
          <a:bodyPr/>
          <a:lstStyle/>
          <a:p>
            <a:pPr algn="ctr" eaLnBrk="1" hangingPunct="1"/>
            <a:r>
              <a:rPr lang="ru-RU" b="1" i="1" smtClean="0"/>
              <a:t>Спасибо за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smtClean="0"/>
              <a:t>Симулятор</a:t>
            </a:r>
          </a:p>
        </p:txBody>
      </p:sp>
      <p:sp>
        <p:nvSpPr>
          <p:cNvPr id="14338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eaLnBrk="1" hangingPunct="1"/>
            <a:r>
              <a:rPr lang="ru-RU" smtClean="0"/>
              <a:t>Прежде всего этот проект – симулятор, что подразумевает создание исторически достоверной картины происходящего, которая знакомит пользователя с реально произошедшими боевыми действиями. </a:t>
            </a:r>
          </a:p>
          <a:p>
            <a:pPr eaLnBrk="1" hangingPunct="1"/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Текст 2"/>
          <p:cNvSpPr>
            <a:spLocks noGrp="1"/>
          </p:cNvSpPr>
          <p:nvPr>
            <p:ph type="body" idx="2"/>
          </p:nvPr>
        </p:nvSpPr>
        <p:spPr>
          <a:xfrm>
            <a:off x="179388" y="5084763"/>
            <a:ext cx="8964612" cy="1296987"/>
          </a:xfrm>
        </p:spPr>
        <p:txBody>
          <a:bodyPr/>
          <a:lstStyle/>
          <a:p>
            <a:pPr eaLnBrk="1" hangingPunct="1"/>
            <a:r>
              <a:rPr lang="ru-RU" sz="2000" smtClean="0"/>
              <a:t>С помощью симулятора вы можете изучать оружие и технику, а так же процесс отдачи и исполнения приказов, управления войсками и разобраться в ходе реальных исторических сражений.</a:t>
            </a:r>
          </a:p>
        </p:txBody>
      </p:sp>
      <p:pic>
        <p:nvPicPr>
          <p:cNvPr id="15362" name="Содержимое 4" descr="Штаб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19250" y="692150"/>
            <a:ext cx="5827713" cy="40719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Особенности проекта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Разработана уникальная боевая модель. 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Симулятор управления войсками основан на исторических документах.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Игровая модель включает в себя нюансы оперативного искусства.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Движок игры собственного производства.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ru-RU" dirty="0" smtClean="0"/>
              <a:t>Применение междисциплинарного подхода (математики, программирования и истории).</a:t>
            </a:r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513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 smtClean="0"/>
              <a:t>Модель-представление-поведение</a:t>
            </a:r>
            <a:endParaRPr lang="ru-RU" dirty="0"/>
          </a:p>
        </p:txBody>
      </p:sp>
      <p:grpSp>
        <p:nvGrpSpPr>
          <p:cNvPr id="17410" name="Группа 3"/>
          <p:cNvGrpSpPr>
            <a:grpSpLocks/>
          </p:cNvGrpSpPr>
          <p:nvPr/>
        </p:nvGrpSpPr>
        <p:grpSpPr bwMode="auto">
          <a:xfrm>
            <a:off x="468313" y="2997200"/>
            <a:ext cx="2960687" cy="1511300"/>
            <a:chOff x="695565" y="2016397"/>
            <a:chExt cx="2977729" cy="1421437"/>
          </a:xfrm>
        </p:grpSpPr>
        <p:sp>
          <p:nvSpPr>
            <p:cNvPr id="14" name="Нашивка 13"/>
            <p:cNvSpPr/>
            <p:nvPr/>
          </p:nvSpPr>
          <p:spPr>
            <a:xfrm>
              <a:off x="695565" y="2016397"/>
              <a:ext cx="2977729" cy="1421437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Нашивка 4"/>
            <p:cNvSpPr/>
            <p:nvPr/>
          </p:nvSpPr>
          <p:spPr>
            <a:xfrm>
              <a:off x="1406068" y="2016397"/>
              <a:ext cx="1556722" cy="14214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4008" tIns="21336" rIns="21336" bIns="21336" spcCol="1270" anchor="ctr"/>
            <a:lstStyle/>
            <a:p>
              <a:pPr algn="ctr" defTabSz="7112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1600" dirty="0"/>
                <a:t>Интерфейс</a:t>
              </a:r>
              <a:endParaRPr lang="en-US" sz="1600" dirty="0"/>
            </a:p>
          </p:txBody>
        </p:sp>
      </p:grpSp>
      <p:grpSp>
        <p:nvGrpSpPr>
          <p:cNvPr id="17411" name="Группа 4"/>
          <p:cNvGrpSpPr>
            <a:grpSpLocks/>
          </p:cNvGrpSpPr>
          <p:nvPr/>
        </p:nvGrpSpPr>
        <p:grpSpPr bwMode="auto">
          <a:xfrm>
            <a:off x="3295650" y="3108325"/>
            <a:ext cx="2540000" cy="1274763"/>
            <a:chOff x="3523115" y="2128058"/>
            <a:chExt cx="2555447" cy="1198116"/>
          </a:xfrm>
        </p:grpSpPr>
        <p:sp>
          <p:nvSpPr>
            <p:cNvPr id="12" name="Нашивка 11"/>
            <p:cNvSpPr/>
            <p:nvPr/>
          </p:nvSpPr>
          <p:spPr>
            <a:xfrm>
              <a:off x="3523115" y="2128058"/>
              <a:ext cx="2555447" cy="1198116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3" name="Нашивка 6"/>
            <p:cNvSpPr/>
            <p:nvPr/>
          </p:nvSpPr>
          <p:spPr>
            <a:xfrm>
              <a:off x="4122048" y="2128058"/>
              <a:ext cx="1357581" cy="11981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6007" tIns="18669" rIns="18669" bIns="18669" spcCol="1270" anchor="ctr"/>
            <a:lstStyle/>
            <a:p>
              <a:pPr algn="ctr" defTabSz="6223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1400" dirty="0"/>
                <a:t>Связь с логической частью</a:t>
              </a:r>
              <a:endParaRPr lang="en-US" sz="1400" dirty="0"/>
            </a:p>
          </p:txBody>
        </p:sp>
      </p:grpSp>
      <p:grpSp>
        <p:nvGrpSpPr>
          <p:cNvPr id="17412" name="Группа 5"/>
          <p:cNvGrpSpPr>
            <a:grpSpLocks/>
          </p:cNvGrpSpPr>
          <p:nvPr/>
        </p:nvGrpSpPr>
        <p:grpSpPr bwMode="auto">
          <a:xfrm>
            <a:off x="5648325" y="2997200"/>
            <a:ext cx="3171825" cy="1511300"/>
            <a:chOff x="5876000" y="2016397"/>
            <a:chExt cx="3190420" cy="1421437"/>
          </a:xfrm>
        </p:grpSpPr>
        <p:sp>
          <p:nvSpPr>
            <p:cNvPr id="10" name="Нашивка 9"/>
            <p:cNvSpPr/>
            <p:nvPr/>
          </p:nvSpPr>
          <p:spPr>
            <a:xfrm>
              <a:off x="5876000" y="2016397"/>
              <a:ext cx="3190420" cy="1421437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11" name="Нашивка 8"/>
            <p:cNvSpPr/>
            <p:nvPr/>
          </p:nvSpPr>
          <p:spPr>
            <a:xfrm>
              <a:off x="6586580" y="2016397"/>
              <a:ext cx="1769262" cy="14214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64008" tIns="21336" rIns="21336" bIns="21336" spcCol="1270" anchor="ctr"/>
            <a:lstStyle/>
            <a:p>
              <a:pPr algn="ctr" defTabSz="7112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1600" dirty="0"/>
                <a:t>Математическая модель</a:t>
              </a:r>
              <a:endParaRPr 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1143000"/>
          </a:xfrm>
        </p:spPr>
        <p:txBody>
          <a:bodyPr/>
          <a:lstStyle/>
          <a:p>
            <a:pPr algn="ctr" eaLnBrk="1" hangingPunct="1"/>
            <a:r>
              <a:rPr lang="ru-RU" smtClean="0"/>
              <a:t>Интерфейс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484313"/>
            <a:ext cx="8591550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smtClean="0"/>
              <a:t>Игровое окно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763713"/>
            <a:ext cx="7467600" cy="4200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smtClean="0"/>
              <a:t>Редактор</a:t>
            </a:r>
          </a:p>
        </p:txBody>
      </p:sp>
      <p:pic>
        <p:nvPicPr>
          <p:cNvPr id="20482" name="Содержимое 4" descr="Скриншот 2014-04-23 15.40.26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268413"/>
            <a:ext cx="8474075" cy="47672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1143000"/>
          </a:xfrm>
        </p:spPr>
        <p:txBody>
          <a:bodyPr/>
          <a:lstStyle/>
          <a:p>
            <a:pPr algn="ctr" eaLnBrk="1" hangingPunct="1"/>
            <a:r>
              <a:rPr lang="ru-RU" smtClean="0"/>
              <a:t>Моделирование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468313" y="1628775"/>
            <a:ext cx="8207375" cy="4525963"/>
          </a:xfrm>
        </p:spPr>
        <p:txBody>
          <a:bodyPr/>
          <a:lstStyle/>
          <a:p>
            <a:pPr eaLnBrk="1" hangingPunct="1"/>
            <a:r>
              <a:rPr lang="ru-RU" smtClean="0"/>
              <a:t>Изучение исторических документов. </a:t>
            </a:r>
          </a:p>
          <a:p>
            <a:pPr eaLnBrk="1" hangingPunct="1"/>
            <a:r>
              <a:rPr lang="ru-RU" smtClean="0"/>
              <a:t>Формирование действующих лиц. </a:t>
            </a:r>
          </a:p>
          <a:p>
            <a:pPr eaLnBrk="1" hangingPunct="1"/>
            <a:r>
              <a:rPr lang="ru-RU" smtClean="0"/>
              <a:t>Описание их поведения и взаимодействия. </a:t>
            </a:r>
          </a:p>
        </p:txBody>
      </p:sp>
      <p:sp>
        <p:nvSpPr>
          <p:cNvPr id="5" name="Блок-схема: процесс 4"/>
          <p:cNvSpPr/>
          <p:nvPr/>
        </p:nvSpPr>
        <p:spPr>
          <a:xfrm>
            <a:off x="2627313" y="5373688"/>
            <a:ext cx="2449512" cy="1295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Реальность</a:t>
            </a:r>
          </a:p>
        </p:txBody>
      </p:sp>
      <p:sp>
        <p:nvSpPr>
          <p:cNvPr id="6" name="Выноска-облако 5"/>
          <p:cNvSpPr/>
          <p:nvPr/>
        </p:nvSpPr>
        <p:spPr>
          <a:xfrm>
            <a:off x="3995738" y="3573463"/>
            <a:ext cx="3671887" cy="15843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Модель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хническая">
  <a:themeElements>
    <a:clrScheme name="Техническая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Техническая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Техниче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184</TotalTime>
  <Words>233</Words>
  <Application>Microsoft Office PowerPoint</Application>
  <PresentationFormat>Экран (4:3)</PresentationFormat>
  <Paragraphs>46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Шаблон оформления</vt:lpstr>
      </vt:variant>
      <vt:variant>
        <vt:i4>6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Franklin Gothic Book</vt:lpstr>
      <vt:lpstr>Wingdings 2</vt:lpstr>
      <vt:lpstr>Calibri</vt:lpstr>
      <vt:lpstr>Техническая</vt:lpstr>
      <vt:lpstr>Техническая</vt:lpstr>
      <vt:lpstr>Техническая</vt:lpstr>
      <vt:lpstr>Техническая</vt:lpstr>
      <vt:lpstr>Техническая</vt:lpstr>
      <vt:lpstr>Техническая</vt:lpstr>
      <vt:lpstr>Слайд 1</vt:lpstr>
      <vt:lpstr>Симулятор</vt:lpstr>
      <vt:lpstr>Слайд 3</vt:lpstr>
      <vt:lpstr>Особенности проекта</vt:lpstr>
      <vt:lpstr>Модель-представление-поведение</vt:lpstr>
      <vt:lpstr>Интерфейс</vt:lpstr>
      <vt:lpstr>Игровое окно</vt:lpstr>
      <vt:lpstr>Редактор</vt:lpstr>
      <vt:lpstr>Моделирование</vt:lpstr>
      <vt:lpstr>Реальность</vt:lpstr>
      <vt:lpstr>Модель</vt:lpstr>
      <vt:lpstr>Расширение модели</vt:lpstr>
      <vt:lpstr>Итог</vt:lpstr>
      <vt:lpstr>Спасибо за внимание!</vt:lpstr>
    </vt:vector>
  </TitlesOfParts>
  <Company>Sweet 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ИнтерактивнЫЙ историческИЙ симулятор оперативного искусства</dc:title>
  <dc:creator>Змеев Виктор Викторович</dc:creator>
  <cp:lastModifiedBy>Михаил</cp:lastModifiedBy>
  <cp:revision>10</cp:revision>
  <dcterms:created xsi:type="dcterms:W3CDTF">2014-04-23T09:04:05Z</dcterms:created>
  <dcterms:modified xsi:type="dcterms:W3CDTF">2014-04-23T18:45:00Z</dcterms:modified>
</cp:coreProperties>
</file>